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Dela Gothic One" panose="020B0604020202020204" charset="-128"/>
      <p:regular r:id="rId6"/>
    </p:embeddedFont>
    <p:embeddedFont>
      <p:font typeface="DM Sans" pitchFamily="2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B0B"/>
    <a:srgbClr val="FFFFFF"/>
    <a:srgbClr val="DDB5B5"/>
    <a:srgbClr val="C62A10"/>
    <a:srgbClr val="DEB7B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282" y="-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88E282-C130-0395-5816-78278EA6C172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gradFill flip="none" rotWithShape="1">
            <a:gsLst>
              <a:gs pos="44034">
                <a:srgbClr val="E4E4E4"/>
              </a:gs>
              <a:gs pos="0">
                <a:srgbClr val="FF0000"/>
              </a:gs>
              <a:gs pos="0">
                <a:srgbClr val="F24646"/>
              </a:gs>
              <a:gs pos="26000">
                <a:srgbClr val="DDB2B2"/>
              </a:gs>
              <a:gs pos="66000">
                <a:srgbClr val="E5E5E5"/>
              </a:gs>
              <a:gs pos="10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74589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Human Rights in China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Exploring the complex landscape of human rights issues in modern China. We'll examine key concerns, government policies, and citizen resistance movements.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093B26-D6AA-8507-BF02-F9488A7DF367}"/>
              </a:ext>
            </a:extLst>
          </p:cNvPr>
          <p:cNvGrpSpPr/>
          <p:nvPr/>
        </p:nvGrpSpPr>
        <p:grpSpPr>
          <a:xfrm>
            <a:off x="12792566" y="312484"/>
            <a:ext cx="1536317" cy="1480506"/>
            <a:chOff x="12792566" y="312484"/>
            <a:chExt cx="1536317" cy="1480506"/>
          </a:xfrm>
        </p:grpSpPr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3C212C67-33FD-4FAD-DCC9-0A9059FF32A3}"/>
                </a:ext>
              </a:extLst>
            </p:cNvPr>
            <p:cNvSpPr/>
            <p:nvPr/>
          </p:nvSpPr>
          <p:spPr>
            <a:xfrm rot="10800000" flipV="1">
              <a:off x="12792566" y="312485"/>
              <a:ext cx="1536317" cy="1480505"/>
            </a:xfrm>
            <a:prstGeom prst="halfFrame">
              <a:avLst/>
            </a:prstGeom>
            <a:solidFill>
              <a:srgbClr val="C62A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BDC531-723A-8719-90FB-BCFE1C32E35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9400" y="559233"/>
              <a:ext cx="1349483" cy="10110"/>
            </a:xfrm>
            <a:prstGeom prst="line">
              <a:avLst/>
            </a:prstGeom>
            <a:ln w="762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5806B2-D5B3-F17F-05CF-B9DC5CEFF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82135" y="312484"/>
              <a:ext cx="0" cy="1300416"/>
            </a:xfrm>
            <a:prstGeom prst="line">
              <a:avLst/>
            </a:prstGeom>
            <a:ln w="762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F437A9-2B78-1D27-D3D7-93F700D41622}"/>
              </a:ext>
            </a:extLst>
          </p:cNvPr>
          <p:cNvGrpSpPr/>
          <p:nvPr/>
        </p:nvGrpSpPr>
        <p:grpSpPr>
          <a:xfrm flipV="1">
            <a:off x="12792566" y="6436610"/>
            <a:ext cx="1536317" cy="1480506"/>
            <a:chOff x="12792566" y="312484"/>
            <a:chExt cx="1536317" cy="1480506"/>
          </a:xfrm>
        </p:grpSpPr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97891B83-DE33-BE9E-988D-B601AB4B1F34}"/>
                </a:ext>
              </a:extLst>
            </p:cNvPr>
            <p:cNvSpPr/>
            <p:nvPr/>
          </p:nvSpPr>
          <p:spPr>
            <a:xfrm rot="10800000" flipV="1">
              <a:off x="12792566" y="312485"/>
              <a:ext cx="1536317" cy="1480505"/>
            </a:xfrm>
            <a:prstGeom prst="halfFrame">
              <a:avLst/>
            </a:prstGeom>
            <a:solidFill>
              <a:srgbClr val="C62A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E75AC1-A807-ED96-3E17-22857FA5EFD9}"/>
                </a:ext>
              </a:extLst>
            </p:cNvPr>
            <p:cNvCxnSpPr>
              <a:cxnSpLocks/>
            </p:cNvCxnSpPr>
            <p:nvPr/>
          </p:nvCxnSpPr>
          <p:spPr>
            <a:xfrm>
              <a:off x="12979400" y="559233"/>
              <a:ext cx="1349483" cy="10110"/>
            </a:xfrm>
            <a:prstGeom prst="line">
              <a:avLst/>
            </a:prstGeom>
            <a:ln w="762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5B098F-270D-69DC-FFD4-A1FE981BE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82135" y="312484"/>
              <a:ext cx="0" cy="1300416"/>
            </a:xfrm>
            <a:prstGeom prst="line">
              <a:avLst/>
            </a:prstGeom>
            <a:ln w="762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152452" y="1225510"/>
            <a:ext cx="87443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Censorship &amp; Surveillance</a:t>
            </a:r>
            <a:endParaRPr lang="en-US" sz="4450" dirty="0"/>
          </a:p>
        </p:txBody>
      </p:sp>
      <p:sp>
        <p:nvSpPr>
          <p:cNvPr id="7" name="Text 2"/>
          <p:cNvSpPr/>
          <p:nvPr/>
        </p:nvSpPr>
        <p:spPr>
          <a:xfrm>
            <a:off x="3814016" y="2629879"/>
            <a:ext cx="31061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Great Firewall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3814016" y="3116011"/>
            <a:ext cx="55218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World's most sophisticated internet censorship system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3651495" y="3691083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2" name="Text 5"/>
          <p:cNvSpPr/>
          <p:nvPr/>
        </p:nvSpPr>
        <p:spPr>
          <a:xfrm>
            <a:off x="4654395" y="3949925"/>
            <a:ext cx="31844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Press Restrictions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775166" y="4436057"/>
            <a:ext cx="51215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Ranks near bottom in global press freedom indexes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4733416" y="5011129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DFDD57-B645-9537-8677-7F334A9F33A7}"/>
              </a:ext>
            </a:extLst>
          </p:cNvPr>
          <p:cNvGrpSpPr/>
          <p:nvPr/>
        </p:nvGrpSpPr>
        <p:grpSpPr>
          <a:xfrm>
            <a:off x="276045" y="2385298"/>
            <a:ext cx="4744111" cy="3906084"/>
            <a:chOff x="791051" y="2385298"/>
            <a:chExt cx="6491288" cy="3906084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4774" y="2385298"/>
              <a:ext cx="2163723" cy="1265992"/>
            </a:xfrm>
            <a:prstGeom prst="rect">
              <a:avLst/>
            </a:prstGeom>
          </p:spPr>
        </p:pic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4176" y="2985254"/>
              <a:ext cx="304681" cy="380762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2972" y="3705344"/>
              <a:ext cx="4327446" cy="1265992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4295" y="4147899"/>
              <a:ext cx="304681" cy="380762"/>
            </a:xfrm>
            <a:prstGeom prst="rect">
              <a:avLst/>
            </a:prstGeom>
          </p:spPr>
        </p:pic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051" y="5025390"/>
              <a:ext cx="6491288" cy="1265992"/>
            </a:xfrm>
            <a:prstGeom prst="rect">
              <a:avLst/>
            </a:prstGeom>
          </p:spPr>
        </p:pic>
        <p:pic>
          <p:nvPicPr>
            <p:cNvPr id="16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4295" y="5467945"/>
              <a:ext cx="304681" cy="380762"/>
            </a:xfrm>
            <a:prstGeom prst="rect">
              <a:avLst/>
            </a:prstGeom>
          </p:spPr>
        </p:pic>
      </p:grpSp>
      <p:sp>
        <p:nvSpPr>
          <p:cNvPr id="17" name="Text 8"/>
          <p:cNvSpPr/>
          <p:nvPr/>
        </p:nvSpPr>
        <p:spPr>
          <a:xfrm>
            <a:off x="5460271" y="5269971"/>
            <a:ext cx="30838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Mass Surveillance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5667306" y="5756103"/>
            <a:ext cx="56480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Extensive facial recognition and monitoring technologies</a:t>
            </a:r>
            <a:endParaRPr lang="en-US" sz="1700" dirty="0"/>
          </a:p>
        </p:txBody>
      </p:sp>
      <p:sp>
        <p:nvSpPr>
          <p:cNvPr id="19" name="Text 10"/>
          <p:cNvSpPr/>
          <p:nvPr/>
        </p:nvSpPr>
        <p:spPr>
          <a:xfrm>
            <a:off x="758309" y="6535103"/>
            <a:ext cx="8744307" cy="1075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Digital control extends beyond blocking websites. It shapes public discourse and limits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 exposure to international perspectives.</a:t>
            </a:r>
            <a:endParaRPr lang="en-US" sz="17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0FFD7CD7-7802-29B7-5512-7EE23D3DD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0499" y="0"/>
            <a:ext cx="4987089" cy="82296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5F8284-5DA1-7FD8-2713-2E3D1CF4526D}"/>
              </a:ext>
            </a:extLst>
          </p:cNvPr>
          <p:cNvSpPr/>
          <p:nvPr/>
        </p:nvSpPr>
        <p:spPr>
          <a:xfrm rot="18900000">
            <a:off x="-1022850" y="420913"/>
            <a:ext cx="3562317" cy="290129"/>
          </a:xfrm>
          <a:prstGeom prst="rect">
            <a:avLst/>
          </a:prstGeom>
          <a:solidFill>
            <a:srgbClr val="74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633E3-DA39-20D1-422E-36BDBC7DACA9}"/>
              </a:ext>
            </a:extLst>
          </p:cNvPr>
          <p:cNvSpPr/>
          <p:nvPr/>
        </p:nvSpPr>
        <p:spPr>
          <a:xfrm rot="18900000">
            <a:off x="-1132593" y="368684"/>
            <a:ext cx="3562317" cy="615338"/>
          </a:xfrm>
          <a:prstGeom prst="rect">
            <a:avLst/>
          </a:prstGeom>
          <a:noFill/>
          <a:ln w="76200">
            <a:solidFill>
              <a:srgbClr val="74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56043FB-62DE-358E-D3A3-1ED5BCCEE37B}"/>
              </a:ext>
            </a:extLst>
          </p:cNvPr>
          <p:cNvSpPr/>
          <p:nvPr/>
        </p:nvSpPr>
        <p:spPr>
          <a:xfrm>
            <a:off x="5486400" y="-1"/>
            <a:ext cx="9144000" cy="82296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204" y="899517"/>
            <a:ext cx="7419737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Resistance Movements</a:t>
            </a:r>
            <a:endParaRPr lang="en-US" sz="4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204" y="1879044"/>
            <a:ext cx="1022628" cy="15222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1537" y="2083475"/>
            <a:ext cx="278189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Activism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531537" y="2542461"/>
            <a:ext cx="638306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"Stealth activism" incorporates human rights themes into art and literature.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204" y="3401258"/>
            <a:ext cx="1022628" cy="15222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1537" y="3605689"/>
            <a:ext cx="316539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Overseas Advocacy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7531537" y="4064675"/>
            <a:ext cx="638306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Chinese students abroad organize protests supporting Tibet, Hong Kong, and Uyghurs.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204" y="4923472"/>
            <a:ext cx="1022628" cy="15222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1537" y="5127903"/>
            <a:ext cx="290167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Digital Resistance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7531537" y="5586889"/>
            <a:ext cx="638306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Youth employ creative wordplay and coded language to discuss taboo issues.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6202204" y="6675715"/>
            <a:ext cx="77123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Despite significant risks, resistance persists through increasingly creative and subtle methods.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B6DF01B0-B6B2-A47A-882F-8858A4CE57DF}"/>
              </a:ext>
            </a:extLst>
          </p:cNvPr>
          <p:cNvSpPr/>
          <p:nvPr/>
        </p:nvSpPr>
        <p:spPr>
          <a:xfrm>
            <a:off x="4100144" y="7811541"/>
            <a:ext cx="6754125" cy="5994856"/>
          </a:xfrm>
          <a:prstGeom prst="blockArc">
            <a:avLst/>
          </a:prstGeom>
          <a:noFill/>
          <a:ln w="76200">
            <a:solidFill>
              <a:srgbClr val="74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F5C621F2-386B-6DBC-4FE8-1DEEACF7A505}"/>
              </a:ext>
            </a:extLst>
          </p:cNvPr>
          <p:cNvSpPr/>
          <p:nvPr/>
        </p:nvSpPr>
        <p:spPr>
          <a:xfrm>
            <a:off x="5486400" y="7631552"/>
            <a:ext cx="6754125" cy="5994856"/>
          </a:xfrm>
          <a:prstGeom prst="blockArc">
            <a:avLst/>
          </a:prstGeom>
          <a:noFill/>
          <a:ln w="76200">
            <a:solidFill>
              <a:srgbClr val="74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F69DC7A7-DD8B-39D6-6092-C5338A39231C}"/>
              </a:ext>
            </a:extLst>
          </p:cNvPr>
          <p:cNvSpPr/>
          <p:nvPr/>
        </p:nvSpPr>
        <p:spPr>
          <a:xfrm>
            <a:off x="6535009" y="7783952"/>
            <a:ext cx="6754125" cy="5994856"/>
          </a:xfrm>
          <a:prstGeom prst="blockArc">
            <a:avLst/>
          </a:prstGeom>
          <a:noFill/>
          <a:ln w="76200">
            <a:solidFill>
              <a:srgbClr val="74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9A0BC709-5C62-01B5-3A35-561D808A49EE}"/>
              </a:ext>
            </a:extLst>
          </p:cNvPr>
          <p:cNvSpPr/>
          <p:nvPr/>
        </p:nvSpPr>
        <p:spPr>
          <a:xfrm>
            <a:off x="7597019" y="7807112"/>
            <a:ext cx="6754125" cy="5994856"/>
          </a:xfrm>
          <a:prstGeom prst="blockArc">
            <a:avLst/>
          </a:prstGeom>
          <a:noFill/>
          <a:ln w="76200">
            <a:solidFill>
              <a:srgbClr val="74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F4DC1E60-C8B4-DC23-5B7F-72A05FE4663A}"/>
              </a:ext>
            </a:extLst>
          </p:cNvPr>
          <p:cNvSpPr/>
          <p:nvPr/>
        </p:nvSpPr>
        <p:spPr>
          <a:xfrm>
            <a:off x="10537533" y="7673372"/>
            <a:ext cx="6754125" cy="5994856"/>
          </a:xfrm>
          <a:prstGeom prst="blockArc">
            <a:avLst/>
          </a:prstGeom>
          <a:noFill/>
          <a:ln w="76200">
            <a:solidFill>
              <a:srgbClr val="74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141</Words>
  <Application>Microsoft Office PowerPoint</Application>
  <PresentationFormat>Custom</PresentationFormat>
  <Paragraphs>22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Nodirbek Xakimov</cp:lastModifiedBy>
  <cp:revision>3</cp:revision>
  <dcterms:created xsi:type="dcterms:W3CDTF">2025-04-13T19:40:21Z</dcterms:created>
  <dcterms:modified xsi:type="dcterms:W3CDTF">2025-04-13T20:07:27Z</dcterms:modified>
</cp:coreProperties>
</file>